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HERET Jeanne" initials="BJ" lastIdx="2" clrIdx="0">
    <p:extLst>
      <p:ext uri="{19B8F6BF-5375-455C-9EA6-DF929625EA0E}">
        <p15:presenceInfo xmlns:p15="http://schemas.microsoft.com/office/powerpoint/2012/main" userId="S::jeanne.breheret@eurelien.fr::c180d510-6e92-4b1d-a193-6f15d57d96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A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3B1293-0E09-452A-B10B-C548CB14C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45C039-5665-4501-BE6D-C8CF42E09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897671-68EF-44CC-B052-3B437932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986E-A0A7-4147-AF35-97B92B042D12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91B760-CFE3-4CCB-ADD4-B71202EA1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89C819-E895-4852-9F95-2AC5B54B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A74-A587-4C6F-B2A6-41D59C2A6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96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843BE2-998B-403C-98DE-0B14CD9FC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05755D-C46E-432E-9E35-6AD736BF3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87AA4B-50BC-455A-87CA-449D4669A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986E-A0A7-4147-AF35-97B92B042D12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970BCF-E5A5-440F-8DF7-EA67A5E2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C3AF14-399F-4843-B506-13048E4D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A74-A587-4C6F-B2A6-41D59C2A6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57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604B081-32E9-4943-A1CD-918EF8AF7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7915C6-18BC-4853-B015-4DAE513ED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6FD286-632C-47EE-866B-B95E600A8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986E-A0A7-4147-AF35-97B92B042D12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7BAB19-F5AF-4CEB-8E95-8F6DC079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51082-708E-4128-9339-5A9F9F00D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A74-A587-4C6F-B2A6-41D59C2A6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87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478BB6-F6E3-4D49-BB78-181DFAE86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6D355B-E421-444E-AAD6-7EE2DB7BB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7E5B1D-5B20-49E8-881E-3F2B387A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986E-A0A7-4147-AF35-97B92B042D12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EA635F-AC0C-4E29-A00E-D5B8ADA7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B404B3-8D5B-418D-91BB-18D4D9D69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A74-A587-4C6F-B2A6-41D59C2A6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7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8C1B83-850F-4F30-9E74-B9E7F3EE1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E41AB7-5656-49A4-865F-FC5A7FD9B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B349DE-2F5E-49E2-954B-27B44B840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986E-A0A7-4147-AF35-97B92B042D12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D1CE24-44D2-499F-906A-221EA522B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02ED60-4401-41D0-AF1A-9041F08C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A74-A587-4C6F-B2A6-41D59C2A6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8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BC2FAF-6500-4A28-B714-AAC2BB98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4C2910-8DB4-45F4-9938-07868731D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1E1285-FAFD-4122-BC98-68DFA90D7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E79B58-AB7B-409B-9749-55FB8223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986E-A0A7-4147-AF35-97B92B042D12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206C88-336B-43E4-99B8-57F58BD1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08770C-E17C-4092-A94F-8E3103612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A74-A587-4C6F-B2A6-41D59C2A6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84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B6DB30-D66E-4D5E-AE3C-999E2303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48E7F2-EC81-4180-B9D2-F6F52BD93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E992AF9-9B77-4C8D-B24B-5F755F74F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5F1E12-3CDC-43AD-9E4B-81F53D8EA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C5FE6B-F397-42DA-B452-A19FE8446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A20DC39-921E-4B43-AAFC-F368A5325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986E-A0A7-4147-AF35-97B92B042D12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03E5124-523A-44CB-9218-5F045B60C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E1E716-EEDC-4B99-B25D-FB2080C1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A74-A587-4C6F-B2A6-41D59C2A6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6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6AE912-8400-4BEA-8C27-1A02725C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F8C7976-A3B5-446E-ACB3-2FDB5E49E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986E-A0A7-4147-AF35-97B92B042D12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706E9D-4E93-4D85-B8FC-58529BE8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914280-69C6-419E-882A-22945070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A74-A587-4C6F-B2A6-41D59C2A6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27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2C82125-58EF-410A-89F0-E54BA6AE7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986E-A0A7-4147-AF35-97B92B042D12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3581CB-1E02-46C2-85BC-A729F2A0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A0614E-6169-453E-95B0-24279E712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A74-A587-4C6F-B2A6-41D59C2A6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92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6787AF-5A43-4FC5-8AFF-59B70ED5C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C68DC4-C666-4D51-8CCC-AF1BB1561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B1FE2B-4884-4218-A6CC-58BBBE3B1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794EF9-6158-4B47-9970-9D3A53B0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986E-A0A7-4147-AF35-97B92B042D12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213464-916D-4F9F-B693-3BFDEB75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80251E-45E3-4D99-BCD8-B45E7A24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A74-A587-4C6F-B2A6-41D59C2A6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33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9DF54A-FE39-4C11-8918-6CDD0C61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352E504-976E-416F-A3EE-7CD1D12E5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C7C5D2-7B91-4A22-B64C-1803CF3E1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E11F45-3FE3-469C-9A7D-592C108B0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986E-A0A7-4147-AF35-97B92B042D12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95C7B0-4933-4D3A-9E8F-2AF92468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CB6E8C-C65B-4684-B03D-77FB77BEA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3A74-A587-4C6F-B2A6-41D59C2A6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49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03D9FBC-5828-4371-9EA4-2FCFDFA9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32B385-0B2E-4FA6-A6E1-C54876174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04F0F5-5C51-4CFE-8634-3491057E1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F986E-A0A7-4147-AF35-97B92B042D12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2AE3FA-CDA6-41A4-BFE4-1A2B12098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E45A21-10E1-4352-BB45-C506B2FA7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3A74-A587-4C6F-B2A6-41D59C2A6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4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A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6BC7BB-80BE-4DDF-A0A4-E39460567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192215"/>
          </a:xfrm>
        </p:spPr>
        <p:txBody>
          <a:bodyPr anchor="ctr" anchorCtr="0">
            <a:noAutofit/>
          </a:bodyPr>
          <a:lstStyle/>
          <a:p>
            <a:r>
              <a:rPr lang="fr-FR" b="1" dirty="0"/>
              <a:t>10 années </a:t>
            </a:r>
            <a:br>
              <a:rPr lang="fr-FR" b="1" dirty="0"/>
            </a:br>
            <a:r>
              <a:rPr lang="fr-FR" b="1" dirty="0"/>
              <a:t> d’Histoires d’Ados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88E5C90-6F34-47B2-AFAE-585DBFC0F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28" t="7424" r="10519" b="10775"/>
          <a:stretch/>
        </p:blipFill>
        <p:spPr>
          <a:xfrm>
            <a:off x="4024312" y="2192215"/>
            <a:ext cx="4143375" cy="440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53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ACABD0-1252-482B-8E9E-1095437D8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6519" y="1019908"/>
            <a:ext cx="5743320" cy="5428931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>
                <a:solidFill>
                  <a:srgbClr val="595959"/>
                </a:solidFill>
              </a:rPr>
              <a:t>2022</a:t>
            </a:r>
          </a:p>
          <a:p>
            <a:pPr algn="ctr"/>
            <a:r>
              <a:rPr lang="fr-FR" sz="2000" dirty="0">
                <a:solidFill>
                  <a:srgbClr val="595959"/>
                </a:solidFill>
              </a:rPr>
              <a:t>le Prix est décerné à </a:t>
            </a:r>
            <a:r>
              <a:rPr lang="fr-FR" sz="2400" b="1" dirty="0">
                <a:solidFill>
                  <a:srgbClr val="595959"/>
                </a:solidFill>
              </a:rPr>
              <a:t>Valentine Goby </a:t>
            </a:r>
            <a:r>
              <a:rPr lang="fr-FR" sz="2000" dirty="0">
                <a:solidFill>
                  <a:srgbClr val="595959"/>
                </a:solidFill>
              </a:rPr>
              <a:t>pour</a:t>
            </a:r>
          </a:p>
          <a:p>
            <a:pPr algn="ctr"/>
            <a:r>
              <a:rPr lang="fr-FR" sz="2800" b="1" dirty="0">
                <a:solidFill>
                  <a:srgbClr val="595959"/>
                </a:solidFill>
              </a:rPr>
              <a:t> </a:t>
            </a:r>
          </a:p>
          <a:p>
            <a:pPr algn="ctr"/>
            <a:r>
              <a:rPr lang="fr-FR" sz="2800" b="1" dirty="0">
                <a:solidFill>
                  <a:srgbClr val="595959"/>
                </a:solidFill>
              </a:rPr>
              <a:t>l’Anguille</a:t>
            </a:r>
          </a:p>
          <a:p>
            <a:pPr algn="ctr"/>
            <a:r>
              <a:rPr lang="fr-FR" sz="2400" b="1" dirty="0">
                <a:solidFill>
                  <a:srgbClr val="595959"/>
                </a:solidFill>
              </a:rPr>
              <a:t>1329 votes – 635 votants</a:t>
            </a:r>
          </a:p>
          <a:p>
            <a:pPr algn="ctr"/>
            <a:endParaRPr lang="fr-FR" sz="2000" dirty="0">
              <a:solidFill>
                <a:srgbClr val="595959"/>
              </a:solidFill>
            </a:endParaRPr>
          </a:p>
          <a:p>
            <a:pPr algn="ctr"/>
            <a:r>
              <a:rPr lang="fr-FR" sz="2000" b="1" dirty="0">
                <a:solidFill>
                  <a:srgbClr val="595959"/>
                </a:solidFill>
              </a:rPr>
              <a:t>55 partenaires</a:t>
            </a:r>
          </a:p>
          <a:p>
            <a:pPr algn="ctr"/>
            <a:br>
              <a:rPr lang="fr-FR" sz="2000" dirty="0">
                <a:solidFill>
                  <a:srgbClr val="595959"/>
                </a:solidFill>
              </a:rPr>
            </a:br>
            <a:r>
              <a:rPr lang="fr-FR" sz="2000" dirty="0">
                <a:solidFill>
                  <a:srgbClr val="595959"/>
                </a:solidFill>
              </a:rPr>
              <a:t>25 bibliothèques - 27 collèges - </a:t>
            </a:r>
            <a:r>
              <a:rPr lang="fr-FR" sz="2000">
                <a:solidFill>
                  <a:srgbClr val="595959"/>
                </a:solidFill>
              </a:rPr>
              <a:t>3 LEAP- 5 librairies</a:t>
            </a:r>
            <a:endParaRPr lang="fr-FR" sz="2000" dirty="0">
              <a:solidFill>
                <a:srgbClr val="595959"/>
              </a:solidFill>
            </a:endParaRP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EB5B067-2EDF-44B2-ACBD-9B55721F8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9" y="21949"/>
            <a:ext cx="3045889" cy="6858000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15F75D38-717A-4E83-9176-E75B0C7F8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9161"/>
            <a:ext cx="381000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05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CFBF70-E5A7-482F-9F0E-C326DD6A4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9202" y="329460"/>
            <a:ext cx="8354244" cy="6024447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>
                <a:solidFill>
                  <a:srgbClr val="595959"/>
                </a:solidFill>
              </a:rPr>
              <a:t>2023</a:t>
            </a:r>
          </a:p>
          <a:p>
            <a:pPr algn="ctr"/>
            <a:endParaRPr lang="fr-FR" sz="1400" b="1" dirty="0">
              <a:solidFill>
                <a:srgbClr val="595959"/>
              </a:solidFill>
            </a:endParaRPr>
          </a:p>
          <a:p>
            <a:pPr algn="ctr"/>
            <a:r>
              <a:rPr lang="fr-FR" sz="2400" b="1" dirty="0">
                <a:solidFill>
                  <a:srgbClr val="595959"/>
                </a:solidFill>
              </a:rPr>
              <a:t>6 romans sélectionnés</a:t>
            </a:r>
          </a:p>
          <a:p>
            <a:pPr algn="ctr"/>
            <a:endParaRPr lang="fr-FR" sz="2000" dirty="0">
              <a:solidFill>
                <a:srgbClr val="595959"/>
              </a:solidFill>
            </a:endParaRPr>
          </a:p>
          <a:p>
            <a:pPr algn="ctr"/>
            <a:endParaRPr lang="fr-FR" sz="2000" dirty="0">
              <a:solidFill>
                <a:srgbClr val="595959"/>
              </a:solidFill>
            </a:endParaRPr>
          </a:p>
          <a:p>
            <a:pPr algn="ctr"/>
            <a:endParaRPr lang="fr-FR" sz="2000" dirty="0">
              <a:solidFill>
                <a:srgbClr val="595959"/>
              </a:solidFill>
            </a:endParaRPr>
          </a:p>
          <a:p>
            <a:pPr algn="ctr"/>
            <a:endParaRPr lang="fr-FR" sz="2000" dirty="0">
              <a:solidFill>
                <a:srgbClr val="595959"/>
              </a:solidFill>
            </a:endParaRPr>
          </a:p>
          <a:p>
            <a:pPr algn="ctr"/>
            <a:endParaRPr lang="fr-FR" sz="2000" dirty="0">
              <a:solidFill>
                <a:srgbClr val="595959"/>
              </a:solidFill>
            </a:endParaRPr>
          </a:p>
          <a:p>
            <a:pPr algn="ctr"/>
            <a:endParaRPr lang="fr-FR" sz="2000" dirty="0">
              <a:solidFill>
                <a:srgbClr val="595959"/>
              </a:solidFill>
            </a:endParaRPr>
          </a:p>
          <a:p>
            <a:pPr algn="ctr"/>
            <a:r>
              <a:rPr lang="fr-FR" sz="2000" b="1" dirty="0">
                <a:solidFill>
                  <a:srgbClr val="595959"/>
                </a:solidFill>
              </a:rPr>
              <a:t>53 partenaires </a:t>
            </a:r>
          </a:p>
          <a:p>
            <a:pPr algn="ctr"/>
            <a:r>
              <a:rPr lang="fr-FR" sz="2000" dirty="0">
                <a:solidFill>
                  <a:srgbClr val="595959"/>
                </a:solidFill>
              </a:rPr>
              <a:t>23 bibliothèques - 27 collèges - 3 LEAP</a:t>
            </a:r>
          </a:p>
          <a:p>
            <a:pPr algn="ctr"/>
            <a:r>
              <a:rPr lang="fr-FR" sz="2000" dirty="0">
                <a:solidFill>
                  <a:srgbClr val="595959"/>
                </a:solidFill>
              </a:rPr>
              <a:t>5 librairies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6860BC84-385D-4C3E-A1EA-21243DC8F4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958" t="48510" r="52588" b="18593"/>
          <a:stretch/>
        </p:blipFill>
        <p:spPr>
          <a:xfrm>
            <a:off x="3251602" y="2016369"/>
            <a:ext cx="8697866" cy="2039306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5D38C18-A504-45E9-9CFC-6165EEA61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99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3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BDEB8A-D0BD-40E9-8BC5-B7899ADC2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90461" y="1065783"/>
            <a:ext cx="5679238" cy="4559542"/>
          </a:xfrm>
        </p:spPr>
        <p:txBody>
          <a:bodyPr>
            <a:normAutofit/>
          </a:bodyPr>
          <a:lstStyle/>
          <a:p>
            <a:pPr algn="ctr"/>
            <a:r>
              <a:rPr lang="en-US" sz="5400" b="1" i="0" dirty="0">
                <a:solidFill>
                  <a:srgbClr val="595959"/>
                </a:solidFill>
                <a:effectLst/>
              </a:rPr>
              <a:t>2014</a:t>
            </a:r>
            <a:endParaRPr lang="en-US" sz="1600" b="1" i="0" dirty="0">
              <a:solidFill>
                <a:srgbClr val="595959"/>
              </a:solidFill>
              <a:effectLst/>
            </a:endParaRPr>
          </a:p>
          <a:p>
            <a:pPr algn="ctr"/>
            <a:r>
              <a:rPr lang="en-US" sz="2000" b="0" i="0" dirty="0">
                <a:solidFill>
                  <a:srgbClr val="595959"/>
                </a:solidFill>
                <a:effectLst/>
              </a:rPr>
              <a:t>le Prix a </a:t>
            </a:r>
            <a:r>
              <a:rPr lang="en-US" sz="2000" b="0" i="0" dirty="0" err="1">
                <a:solidFill>
                  <a:srgbClr val="595959"/>
                </a:solidFill>
                <a:effectLst/>
              </a:rPr>
              <a:t>été</a:t>
            </a:r>
            <a:r>
              <a:rPr lang="en-US" sz="2000" b="0" i="0" dirty="0">
                <a:solidFill>
                  <a:srgbClr val="595959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595959"/>
                </a:solidFill>
                <a:effectLst/>
              </a:rPr>
              <a:t>décerné</a:t>
            </a:r>
            <a:r>
              <a:rPr lang="en-US" sz="2000" b="0" i="0" dirty="0">
                <a:solidFill>
                  <a:srgbClr val="595959"/>
                </a:solidFill>
                <a:effectLst/>
              </a:rPr>
              <a:t> à </a:t>
            </a:r>
            <a:r>
              <a:rPr lang="en-US" sz="2400" b="1" i="0" dirty="0">
                <a:solidFill>
                  <a:srgbClr val="595959"/>
                </a:solidFill>
                <a:effectLst/>
              </a:rPr>
              <a:t>Anne </a:t>
            </a:r>
            <a:r>
              <a:rPr lang="en-US" sz="2400" b="1" i="0" dirty="0" err="1">
                <a:solidFill>
                  <a:srgbClr val="595959"/>
                </a:solidFill>
                <a:effectLst/>
              </a:rPr>
              <a:t>Percin</a:t>
            </a:r>
            <a:r>
              <a:rPr lang="en-US" sz="2000" dirty="0">
                <a:solidFill>
                  <a:srgbClr val="595959"/>
                </a:solidFill>
              </a:rPr>
              <a:t> </a:t>
            </a:r>
            <a:r>
              <a:rPr lang="en-US" sz="2000" b="0" i="0" dirty="0">
                <a:solidFill>
                  <a:srgbClr val="595959"/>
                </a:solidFill>
                <a:effectLst/>
              </a:rPr>
              <a:t>pour </a:t>
            </a:r>
          </a:p>
          <a:p>
            <a:pPr algn="ctr"/>
            <a:br>
              <a:rPr lang="en-US" sz="2800" b="0" i="0" dirty="0">
                <a:solidFill>
                  <a:srgbClr val="595959"/>
                </a:solidFill>
                <a:effectLst/>
              </a:rPr>
            </a:br>
            <a:r>
              <a:rPr lang="en-US" sz="2800" b="1" i="0" dirty="0">
                <a:solidFill>
                  <a:srgbClr val="595959"/>
                </a:solidFill>
                <a:effectLst/>
              </a:rPr>
              <a:t>Comment bien rater </a:t>
            </a:r>
            <a:r>
              <a:rPr lang="en-US" sz="2800" b="1" i="0" dirty="0" err="1">
                <a:solidFill>
                  <a:srgbClr val="595959"/>
                </a:solidFill>
                <a:effectLst/>
              </a:rPr>
              <a:t>ses</a:t>
            </a:r>
            <a:r>
              <a:rPr lang="en-US" sz="2800" b="1" i="0" dirty="0">
                <a:solidFill>
                  <a:srgbClr val="595959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595959"/>
                </a:solidFill>
                <a:effectLst/>
              </a:rPr>
              <a:t>vacances</a:t>
            </a:r>
            <a:r>
              <a:rPr lang="en-US" sz="2800" b="1" i="0" dirty="0">
                <a:solidFill>
                  <a:srgbClr val="595959"/>
                </a:solidFill>
                <a:effectLst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595959"/>
                </a:solidFill>
              </a:rPr>
              <a:t>184 votes -  119 </a:t>
            </a:r>
            <a:r>
              <a:rPr lang="en-US" sz="2400" b="1" dirty="0" err="1">
                <a:solidFill>
                  <a:srgbClr val="595959"/>
                </a:solidFill>
              </a:rPr>
              <a:t>votants</a:t>
            </a:r>
            <a:endParaRPr lang="en-US" sz="2400" b="1" dirty="0">
              <a:solidFill>
                <a:srgbClr val="595959"/>
              </a:solidFill>
            </a:endParaRP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595959"/>
              </a:solidFill>
            </a:endParaRPr>
          </a:p>
          <a:p>
            <a:pPr algn="ctr"/>
            <a:r>
              <a:rPr lang="en-US" sz="2000" b="1" dirty="0">
                <a:solidFill>
                  <a:srgbClr val="595959"/>
                </a:solidFill>
              </a:rPr>
              <a:t>10 </a:t>
            </a:r>
            <a:r>
              <a:rPr lang="en-US" sz="2000" b="1" dirty="0" err="1">
                <a:solidFill>
                  <a:srgbClr val="595959"/>
                </a:solidFill>
              </a:rPr>
              <a:t>bibliothèques</a:t>
            </a:r>
            <a:r>
              <a:rPr lang="en-US" sz="2000" b="1" dirty="0">
                <a:solidFill>
                  <a:srgbClr val="595959"/>
                </a:solidFill>
              </a:rPr>
              <a:t> </a:t>
            </a:r>
            <a:r>
              <a:rPr lang="en-US" sz="2000" b="1" dirty="0" err="1">
                <a:solidFill>
                  <a:srgbClr val="595959"/>
                </a:solidFill>
              </a:rPr>
              <a:t>partenaires</a:t>
            </a:r>
            <a:r>
              <a:rPr lang="en-US" sz="2000" b="1" dirty="0">
                <a:solidFill>
                  <a:srgbClr val="595959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rgbClr val="595959"/>
                </a:solidFill>
              </a:rPr>
              <a:t>(Anet, </a:t>
            </a:r>
            <a:r>
              <a:rPr lang="en-US" sz="2000" dirty="0" err="1">
                <a:solidFill>
                  <a:srgbClr val="595959"/>
                </a:solidFill>
              </a:rPr>
              <a:t>Auneau</a:t>
            </a:r>
            <a:r>
              <a:rPr lang="en-US" sz="2000" dirty="0">
                <a:solidFill>
                  <a:srgbClr val="595959"/>
                </a:solidFill>
              </a:rPr>
              <a:t>, </a:t>
            </a:r>
            <a:r>
              <a:rPr lang="en-US" sz="2000" dirty="0" err="1">
                <a:solidFill>
                  <a:srgbClr val="595959"/>
                </a:solidFill>
              </a:rPr>
              <a:t>Bonneval</a:t>
            </a:r>
            <a:r>
              <a:rPr lang="en-US" sz="2000" dirty="0">
                <a:solidFill>
                  <a:srgbClr val="595959"/>
                </a:solidFill>
              </a:rPr>
              <a:t>, Brezolles, </a:t>
            </a:r>
            <a:br>
              <a:rPr lang="en-US" sz="2000" dirty="0">
                <a:solidFill>
                  <a:srgbClr val="595959"/>
                </a:solidFill>
              </a:rPr>
            </a:br>
            <a:r>
              <a:rPr lang="en-US" sz="2000" dirty="0">
                <a:solidFill>
                  <a:srgbClr val="595959"/>
                </a:solidFill>
              </a:rPr>
              <a:t>Bû, Courville, </a:t>
            </a:r>
            <a:r>
              <a:rPr lang="en-US" sz="2000" dirty="0" err="1">
                <a:solidFill>
                  <a:srgbClr val="595959"/>
                </a:solidFill>
              </a:rPr>
              <a:t>Gallardon</a:t>
            </a:r>
            <a:r>
              <a:rPr lang="en-US" sz="2000" dirty="0">
                <a:solidFill>
                  <a:srgbClr val="595959"/>
                </a:solidFill>
              </a:rPr>
              <a:t>, La Loupe, </a:t>
            </a:r>
            <a:br>
              <a:rPr lang="en-US" sz="2000" dirty="0">
                <a:solidFill>
                  <a:srgbClr val="595959"/>
                </a:solidFill>
              </a:rPr>
            </a:br>
            <a:r>
              <a:rPr lang="en-US" sz="2000" dirty="0">
                <a:solidFill>
                  <a:srgbClr val="595959"/>
                </a:solidFill>
              </a:rPr>
              <a:t>Luisant, </a:t>
            </a:r>
            <a:r>
              <a:rPr lang="en-US" sz="2000" dirty="0" err="1">
                <a:solidFill>
                  <a:srgbClr val="595959"/>
                </a:solidFill>
              </a:rPr>
              <a:t>Toury</a:t>
            </a:r>
            <a:r>
              <a:rPr lang="en-US" sz="2000" dirty="0">
                <a:solidFill>
                  <a:srgbClr val="595959"/>
                </a:solidFill>
              </a:rPr>
              <a:t>)</a:t>
            </a:r>
          </a:p>
          <a:p>
            <a:endParaRPr lang="fr-FR" dirty="0"/>
          </a:p>
        </p:txBody>
      </p:sp>
      <p:pic>
        <p:nvPicPr>
          <p:cNvPr id="5" name="Picture 6" descr="Comment (bien) rater ses vacances">
            <a:extLst>
              <a:ext uri="{FF2B5EF4-FFF2-40B4-BE49-F238E27FC236}">
                <a16:creationId xmlns:a16="http://schemas.microsoft.com/office/drawing/2014/main" id="{FB1CC132-9DFD-4481-AA46-ADF5B45728C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" b="2626"/>
          <a:stretch/>
        </p:blipFill>
        <p:spPr bwMode="auto">
          <a:xfrm>
            <a:off x="8752468" y="999919"/>
            <a:ext cx="3322301" cy="469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23C7561D-D108-49D3-BCC9-ECA481D397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t="4166" r="14157" b="6493"/>
          <a:stretch/>
        </p:blipFill>
        <p:spPr>
          <a:xfrm>
            <a:off x="0" y="-166889"/>
            <a:ext cx="3091070" cy="702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4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44B901-0DD9-4AA2-8D3D-5084FF6CA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55458" y="1354294"/>
            <a:ext cx="5605773" cy="4483797"/>
          </a:xfrm>
        </p:spPr>
        <p:txBody>
          <a:bodyPr>
            <a:normAutofit/>
          </a:bodyPr>
          <a:lstStyle/>
          <a:p>
            <a:pPr algn="ctr"/>
            <a:r>
              <a:rPr lang="en-US" sz="5400" b="1" i="0" dirty="0">
                <a:solidFill>
                  <a:srgbClr val="595959"/>
                </a:solidFill>
                <a:effectLst/>
              </a:rPr>
              <a:t>2015</a:t>
            </a:r>
          </a:p>
          <a:p>
            <a:pPr algn="ctr"/>
            <a:r>
              <a:rPr lang="en-US" sz="2000" b="0" i="0" dirty="0">
                <a:solidFill>
                  <a:srgbClr val="595959"/>
                </a:solidFill>
                <a:effectLst/>
              </a:rPr>
              <a:t>le Prix a </a:t>
            </a:r>
            <a:r>
              <a:rPr lang="en-US" sz="2000" b="0" i="0" dirty="0" err="1">
                <a:solidFill>
                  <a:srgbClr val="595959"/>
                </a:solidFill>
                <a:effectLst/>
              </a:rPr>
              <a:t>été</a:t>
            </a:r>
            <a:r>
              <a:rPr lang="en-US" sz="2000" b="0" i="0" dirty="0">
                <a:solidFill>
                  <a:srgbClr val="595959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595959"/>
                </a:solidFill>
                <a:effectLst/>
              </a:rPr>
              <a:t>décerné</a:t>
            </a:r>
            <a:r>
              <a:rPr lang="en-US" sz="2000" b="0" i="0" dirty="0">
                <a:solidFill>
                  <a:srgbClr val="595959"/>
                </a:solidFill>
                <a:effectLst/>
              </a:rPr>
              <a:t> à </a:t>
            </a:r>
            <a:r>
              <a:rPr lang="en-US" sz="2400" b="1" i="0" dirty="0">
                <a:solidFill>
                  <a:srgbClr val="595959"/>
                </a:solidFill>
                <a:effectLst/>
              </a:rPr>
              <a:t>Elise </a:t>
            </a:r>
            <a:r>
              <a:rPr lang="en-US" sz="2400" b="1" i="0" dirty="0" err="1">
                <a:solidFill>
                  <a:srgbClr val="595959"/>
                </a:solidFill>
                <a:effectLst/>
              </a:rPr>
              <a:t>Fontenaille</a:t>
            </a:r>
            <a:r>
              <a:rPr lang="en-US" sz="2400" b="1" i="0" dirty="0">
                <a:solidFill>
                  <a:srgbClr val="595959"/>
                </a:solidFill>
                <a:effectLst/>
              </a:rPr>
              <a:t> </a:t>
            </a:r>
            <a:r>
              <a:rPr lang="en-US" sz="2000" b="0" i="0" dirty="0">
                <a:solidFill>
                  <a:srgbClr val="595959"/>
                </a:solidFill>
                <a:effectLst/>
              </a:rPr>
              <a:t>pour </a:t>
            </a:r>
          </a:p>
          <a:p>
            <a:pPr algn="ctr"/>
            <a:br>
              <a:rPr lang="en-US" sz="2000" b="0" i="0" dirty="0">
                <a:solidFill>
                  <a:srgbClr val="595959"/>
                </a:solidFill>
                <a:effectLst/>
              </a:rPr>
            </a:br>
            <a:r>
              <a:rPr lang="en-US" sz="2800" b="1" i="0" dirty="0">
                <a:solidFill>
                  <a:srgbClr val="595959"/>
                </a:solidFill>
                <a:effectLst/>
              </a:rPr>
              <a:t>Le garçon qui </a:t>
            </a:r>
            <a:r>
              <a:rPr lang="en-US" sz="2800" b="1" i="0" dirty="0" err="1">
                <a:solidFill>
                  <a:srgbClr val="595959"/>
                </a:solidFill>
                <a:effectLst/>
              </a:rPr>
              <a:t>volait</a:t>
            </a:r>
            <a:r>
              <a:rPr lang="en-US" sz="2800" b="1" i="0" dirty="0">
                <a:solidFill>
                  <a:srgbClr val="595959"/>
                </a:solidFill>
                <a:effectLst/>
              </a:rPr>
              <a:t> des avions</a:t>
            </a:r>
            <a:endParaRPr lang="en-US" sz="2800" dirty="0">
              <a:solidFill>
                <a:srgbClr val="595959"/>
              </a:solidFill>
            </a:endParaRPr>
          </a:p>
          <a:p>
            <a:pPr algn="ctr"/>
            <a:r>
              <a:rPr lang="en-US" sz="2400" b="1" dirty="0">
                <a:solidFill>
                  <a:srgbClr val="595959"/>
                </a:solidFill>
                <a:effectLst/>
              </a:rPr>
              <a:t>196 votes – 128 </a:t>
            </a:r>
            <a:r>
              <a:rPr lang="en-US" sz="2400" b="1" dirty="0" err="1">
                <a:solidFill>
                  <a:srgbClr val="595959"/>
                </a:solidFill>
                <a:effectLst/>
              </a:rPr>
              <a:t>votants</a:t>
            </a:r>
            <a:endParaRPr lang="en-US" sz="2400" b="1" dirty="0">
              <a:solidFill>
                <a:srgbClr val="595959"/>
              </a:solidFill>
              <a:effectLst/>
            </a:endParaRPr>
          </a:p>
          <a:p>
            <a:pPr algn="ctr"/>
            <a:endParaRPr lang="en-US" sz="2000" b="1" dirty="0">
              <a:solidFill>
                <a:srgbClr val="595959"/>
              </a:solidFill>
            </a:endParaRPr>
          </a:p>
          <a:p>
            <a:pPr algn="ctr"/>
            <a:r>
              <a:rPr lang="en-US" sz="2000" b="1" dirty="0">
                <a:solidFill>
                  <a:srgbClr val="595959"/>
                </a:solidFill>
              </a:rPr>
              <a:t>9 </a:t>
            </a:r>
            <a:r>
              <a:rPr lang="en-US" sz="2000" b="1" dirty="0" err="1">
                <a:solidFill>
                  <a:srgbClr val="595959"/>
                </a:solidFill>
              </a:rPr>
              <a:t>bibliothèques</a:t>
            </a:r>
            <a:r>
              <a:rPr lang="en-US" sz="2000" b="1" dirty="0">
                <a:solidFill>
                  <a:srgbClr val="595959"/>
                </a:solidFill>
              </a:rPr>
              <a:t> </a:t>
            </a:r>
            <a:r>
              <a:rPr lang="en-US" sz="2000" b="1" dirty="0" err="1">
                <a:solidFill>
                  <a:srgbClr val="595959"/>
                </a:solidFill>
              </a:rPr>
              <a:t>partenaires</a:t>
            </a:r>
            <a:r>
              <a:rPr lang="en-US" sz="2000" b="1" dirty="0">
                <a:solidFill>
                  <a:srgbClr val="595959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rgbClr val="595959"/>
                </a:solidFill>
              </a:rPr>
              <a:t>(Anet, </a:t>
            </a:r>
            <a:r>
              <a:rPr lang="en-US" sz="2000" dirty="0" err="1">
                <a:solidFill>
                  <a:srgbClr val="595959"/>
                </a:solidFill>
              </a:rPr>
              <a:t>Auneau</a:t>
            </a:r>
            <a:r>
              <a:rPr lang="en-US" sz="2000" dirty="0">
                <a:solidFill>
                  <a:srgbClr val="595959"/>
                </a:solidFill>
              </a:rPr>
              <a:t>, </a:t>
            </a:r>
            <a:r>
              <a:rPr lang="en-US" sz="2000" dirty="0" err="1">
                <a:solidFill>
                  <a:srgbClr val="595959"/>
                </a:solidFill>
              </a:rPr>
              <a:t>Bonneval</a:t>
            </a:r>
            <a:r>
              <a:rPr lang="en-US" sz="2000" dirty="0">
                <a:solidFill>
                  <a:srgbClr val="595959"/>
                </a:solidFill>
              </a:rPr>
              <a:t>, Brezolles, Bû, Courville, </a:t>
            </a:r>
            <a:r>
              <a:rPr lang="en-US" sz="2000" dirty="0" err="1">
                <a:solidFill>
                  <a:srgbClr val="595959"/>
                </a:solidFill>
              </a:rPr>
              <a:t>Gallardon</a:t>
            </a:r>
            <a:r>
              <a:rPr lang="en-US" sz="2000" dirty="0">
                <a:solidFill>
                  <a:srgbClr val="595959"/>
                </a:solidFill>
              </a:rPr>
              <a:t>, La Loupe, </a:t>
            </a:r>
            <a:r>
              <a:rPr lang="en-US" sz="2000" dirty="0" err="1">
                <a:solidFill>
                  <a:srgbClr val="595959"/>
                </a:solidFill>
              </a:rPr>
              <a:t>Toury</a:t>
            </a:r>
            <a:r>
              <a:rPr lang="en-US" sz="2000" dirty="0">
                <a:solidFill>
                  <a:srgbClr val="595959"/>
                </a:solidFill>
              </a:rPr>
              <a:t>)</a:t>
            </a:r>
          </a:p>
          <a:p>
            <a:pPr indent="-228600" algn="ctr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6" name="Picture 4" descr="Le garçon qui volait des avions - broché - Elise Fontenaille - Achat Livre  ou ebook | fnac">
            <a:extLst>
              <a:ext uri="{FF2B5EF4-FFF2-40B4-BE49-F238E27FC236}">
                <a16:creationId xmlns:a16="http://schemas.microsoft.com/office/drawing/2014/main" id="{2B150CD5-7A46-4F9C-9A22-32B78FF79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r="4615"/>
          <a:stretch/>
        </p:blipFill>
        <p:spPr bwMode="auto">
          <a:xfrm>
            <a:off x="0" y="447269"/>
            <a:ext cx="3655458" cy="562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C28AF1F-5194-463C-A4CB-0DCBBB36F1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" b="98"/>
          <a:stretch/>
        </p:blipFill>
        <p:spPr>
          <a:xfrm>
            <a:off x="9485348" y="616179"/>
            <a:ext cx="2490508" cy="562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07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AF21D00-F79E-4981-AC4B-06A43F56C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019" y="360478"/>
            <a:ext cx="2492887" cy="5599964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BD1A58-C893-4699-B545-B2CF0D7B0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05906" y="360478"/>
            <a:ext cx="6288519" cy="6497522"/>
          </a:xfrm>
        </p:spPr>
        <p:txBody>
          <a:bodyPr>
            <a:noAutofit/>
          </a:bodyPr>
          <a:lstStyle/>
          <a:p>
            <a:pPr algn="ctr"/>
            <a:endParaRPr lang="fr-FR" dirty="0"/>
          </a:p>
          <a:p>
            <a:pPr algn="ctr"/>
            <a:r>
              <a:rPr lang="fr-FR" sz="5400" b="1" dirty="0">
                <a:solidFill>
                  <a:srgbClr val="595959"/>
                </a:solidFill>
              </a:rPr>
              <a:t>2016</a:t>
            </a:r>
            <a:r>
              <a:rPr lang="fr-FR" sz="2800" b="1" dirty="0">
                <a:solidFill>
                  <a:srgbClr val="595959"/>
                </a:solidFill>
              </a:rPr>
              <a:t> </a:t>
            </a:r>
          </a:p>
          <a:p>
            <a:pPr algn="ctr"/>
            <a:r>
              <a:rPr lang="fr-FR" sz="2000" dirty="0">
                <a:solidFill>
                  <a:srgbClr val="595959"/>
                </a:solidFill>
              </a:rPr>
              <a:t>le Prix a été décerné à </a:t>
            </a:r>
            <a:r>
              <a:rPr lang="fr-FR" sz="2400" b="1" dirty="0">
                <a:solidFill>
                  <a:srgbClr val="595959"/>
                </a:solidFill>
              </a:rPr>
              <a:t>Silène Edgar </a:t>
            </a:r>
            <a:r>
              <a:rPr lang="fr-FR" sz="2000" dirty="0">
                <a:solidFill>
                  <a:srgbClr val="595959"/>
                </a:solidFill>
              </a:rPr>
              <a:t>pour </a:t>
            </a:r>
          </a:p>
          <a:p>
            <a:pPr algn="ctr"/>
            <a:endParaRPr lang="fr-FR" sz="2800" b="1" dirty="0">
              <a:solidFill>
                <a:srgbClr val="595959"/>
              </a:solidFill>
            </a:endParaRPr>
          </a:p>
          <a:p>
            <a:pPr algn="ctr"/>
            <a:r>
              <a:rPr lang="fr-FR" sz="2800" b="1" dirty="0">
                <a:solidFill>
                  <a:srgbClr val="595959"/>
                </a:solidFill>
              </a:rPr>
              <a:t>14-14, centenaire </a:t>
            </a:r>
            <a:br>
              <a:rPr lang="fr-FR" sz="2800" b="1" dirty="0">
                <a:solidFill>
                  <a:srgbClr val="595959"/>
                </a:solidFill>
              </a:rPr>
            </a:br>
            <a:r>
              <a:rPr lang="fr-FR" sz="2800" b="1" dirty="0">
                <a:solidFill>
                  <a:srgbClr val="595959"/>
                </a:solidFill>
              </a:rPr>
              <a:t>de la 1ere guerre mondiale</a:t>
            </a:r>
          </a:p>
          <a:p>
            <a:pPr algn="ctr"/>
            <a:r>
              <a:rPr lang="fr-FR" sz="2400" b="1" dirty="0">
                <a:solidFill>
                  <a:srgbClr val="595959"/>
                </a:solidFill>
              </a:rPr>
              <a:t>586 votes - 442 votants</a:t>
            </a:r>
          </a:p>
          <a:p>
            <a:pPr algn="ctr"/>
            <a:endParaRPr lang="fr-FR" sz="2800" b="1" dirty="0">
              <a:solidFill>
                <a:srgbClr val="595959"/>
              </a:solidFill>
            </a:endParaRPr>
          </a:p>
          <a:p>
            <a:pPr algn="ctr"/>
            <a:r>
              <a:rPr lang="fr-FR" sz="2000" b="1" dirty="0">
                <a:solidFill>
                  <a:srgbClr val="595959"/>
                </a:solidFill>
              </a:rPr>
              <a:t>17 partenaires</a:t>
            </a:r>
          </a:p>
          <a:p>
            <a:pPr algn="ctr"/>
            <a:r>
              <a:rPr lang="fr-FR" sz="2000" dirty="0">
                <a:solidFill>
                  <a:srgbClr val="595959"/>
                </a:solidFill>
              </a:rPr>
              <a:t>12 bibliothèques - 3 collèges - 1 LEAP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79F4D8F-A5E3-45B4-BFFB-98D6EB63F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131" y="960979"/>
            <a:ext cx="27368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06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401CBB-A527-4C06-937C-D8E8EB785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63108" y="1019907"/>
            <a:ext cx="5148076" cy="5280522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>
                <a:solidFill>
                  <a:srgbClr val="595959"/>
                </a:solidFill>
              </a:rPr>
              <a:t>2017</a:t>
            </a:r>
          </a:p>
          <a:p>
            <a:pPr algn="ctr"/>
            <a:r>
              <a:rPr lang="fr-FR" sz="2000" dirty="0">
                <a:solidFill>
                  <a:srgbClr val="595959"/>
                </a:solidFill>
              </a:rPr>
              <a:t>le Prix a été décerné à </a:t>
            </a:r>
            <a:br>
              <a:rPr lang="fr-FR" sz="2000" dirty="0">
                <a:solidFill>
                  <a:srgbClr val="595959"/>
                </a:solidFill>
              </a:rPr>
            </a:br>
            <a:r>
              <a:rPr lang="fr-FR" sz="2400" b="1" dirty="0">
                <a:solidFill>
                  <a:srgbClr val="595959"/>
                </a:solidFill>
              </a:rPr>
              <a:t>Coline </a:t>
            </a:r>
            <a:r>
              <a:rPr lang="fr-FR" sz="2400" b="1" dirty="0" err="1">
                <a:solidFill>
                  <a:srgbClr val="595959"/>
                </a:solidFill>
              </a:rPr>
              <a:t>Pierré</a:t>
            </a:r>
            <a:r>
              <a:rPr lang="fr-FR" sz="2400" b="1" dirty="0">
                <a:solidFill>
                  <a:srgbClr val="595959"/>
                </a:solidFill>
              </a:rPr>
              <a:t> et Martin Page</a:t>
            </a:r>
            <a:r>
              <a:rPr lang="fr-FR" sz="2000" dirty="0">
                <a:solidFill>
                  <a:srgbClr val="595959"/>
                </a:solidFill>
              </a:rPr>
              <a:t> pour</a:t>
            </a:r>
          </a:p>
          <a:p>
            <a:pPr algn="ctr"/>
            <a:r>
              <a:rPr lang="fr-FR" sz="2800" b="1" dirty="0">
                <a:solidFill>
                  <a:srgbClr val="595959"/>
                </a:solidFill>
              </a:rPr>
              <a:t> </a:t>
            </a:r>
            <a:br>
              <a:rPr lang="fr-FR" sz="2800" b="1" dirty="0">
                <a:solidFill>
                  <a:srgbClr val="595959"/>
                </a:solidFill>
              </a:rPr>
            </a:br>
            <a:r>
              <a:rPr lang="fr-FR" sz="2800" b="1" dirty="0">
                <a:solidFill>
                  <a:srgbClr val="595959"/>
                </a:solidFill>
              </a:rPr>
              <a:t>La folle rencontre de Flora et Max</a:t>
            </a:r>
          </a:p>
          <a:p>
            <a:pPr algn="ctr"/>
            <a:r>
              <a:rPr lang="fr-FR" sz="2400" b="1" dirty="0">
                <a:solidFill>
                  <a:srgbClr val="595959"/>
                </a:solidFill>
              </a:rPr>
              <a:t>559 votes et 392 votants</a:t>
            </a:r>
          </a:p>
          <a:p>
            <a:pPr algn="ctr"/>
            <a:endParaRPr lang="fr-FR" sz="2800" b="1" dirty="0">
              <a:solidFill>
                <a:srgbClr val="595959"/>
              </a:solidFill>
            </a:endParaRPr>
          </a:p>
          <a:p>
            <a:pPr algn="ctr"/>
            <a:r>
              <a:rPr lang="fr-FR" sz="2000" b="1" dirty="0">
                <a:solidFill>
                  <a:srgbClr val="595959"/>
                </a:solidFill>
              </a:rPr>
              <a:t>28 partenaires</a:t>
            </a:r>
          </a:p>
          <a:p>
            <a:pPr algn="ctr"/>
            <a:r>
              <a:rPr lang="fr-FR" sz="2000" dirty="0">
                <a:solidFill>
                  <a:srgbClr val="595959"/>
                </a:solidFill>
              </a:rPr>
              <a:t>16 bibliothèques -  11 collèges - 1 LEAP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10DE74B-5A93-496A-BDD2-6A57A097B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184" y="894310"/>
            <a:ext cx="3136715" cy="464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A0D5DCF-32AC-4441-83B1-93D015FBC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65" y="859016"/>
            <a:ext cx="3501043" cy="497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4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392639-D633-45F8-8BC2-8AAFB6657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8571" y="304800"/>
            <a:ext cx="5249570" cy="60444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5400" b="1" dirty="0">
                <a:solidFill>
                  <a:srgbClr val="595959"/>
                </a:solidFill>
              </a:rPr>
              <a:t>2018</a:t>
            </a:r>
          </a:p>
          <a:p>
            <a:pPr algn="ctr">
              <a:lnSpc>
                <a:spcPct val="100000"/>
              </a:lnSpc>
            </a:pPr>
            <a:r>
              <a:rPr lang="fr-FR" sz="2000" dirty="0">
                <a:solidFill>
                  <a:srgbClr val="595959"/>
                </a:solidFill>
              </a:rPr>
              <a:t>le Prix a été décerné à </a:t>
            </a:r>
            <a:br>
              <a:rPr lang="fr-FR" sz="2000" dirty="0">
                <a:solidFill>
                  <a:srgbClr val="595959"/>
                </a:solidFill>
              </a:rPr>
            </a:br>
            <a:r>
              <a:rPr lang="fr-FR" sz="2400" b="1" dirty="0">
                <a:solidFill>
                  <a:srgbClr val="595959"/>
                </a:solidFill>
              </a:rPr>
              <a:t>David </a:t>
            </a:r>
            <a:r>
              <a:rPr lang="fr-FR" sz="2400" b="1" dirty="0" err="1">
                <a:solidFill>
                  <a:srgbClr val="595959"/>
                </a:solidFill>
              </a:rPr>
              <a:t>Moitet</a:t>
            </a:r>
            <a:r>
              <a:rPr lang="fr-FR" sz="2400" b="1" dirty="0">
                <a:solidFill>
                  <a:srgbClr val="595959"/>
                </a:solidFill>
              </a:rPr>
              <a:t> </a:t>
            </a:r>
            <a:r>
              <a:rPr lang="fr-FR" sz="2000" dirty="0">
                <a:solidFill>
                  <a:srgbClr val="595959"/>
                </a:solidFill>
              </a:rPr>
              <a:t>pour </a:t>
            </a:r>
          </a:p>
          <a:p>
            <a:pPr algn="ctr">
              <a:lnSpc>
                <a:spcPct val="100000"/>
              </a:lnSpc>
            </a:pPr>
            <a:br>
              <a:rPr lang="fr-FR" sz="3000" dirty="0">
                <a:solidFill>
                  <a:srgbClr val="595959"/>
                </a:solidFill>
              </a:rPr>
            </a:br>
            <a:r>
              <a:rPr lang="fr-FR" sz="2800" b="1" dirty="0">
                <a:solidFill>
                  <a:srgbClr val="595959"/>
                </a:solidFill>
              </a:rPr>
              <a:t>New </a:t>
            </a:r>
            <a:r>
              <a:rPr lang="fr-FR" sz="2800" b="1" dirty="0" err="1">
                <a:solidFill>
                  <a:srgbClr val="595959"/>
                </a:solidFill>
              </a:rPr>
              <a:t>Earth</a:t>
            </a:r>
            <a:r>
              <a:rPr lang="fr-FR" sz="2800" b="1" dirty="0">
                <a:solidFill>
                  <a:srgbClr val="595959"/>
                </a:solidFill>
              </a:rPr>
              <a:t> Project</a:t>
            </a:r>
          </a:p>
          <a:p>
            <a:pPr algn="ctr"/>
            <a:r>
              <a:rPr lang="fr-FR" sz="2400" b="1" dirty="0">
                <a:solidFill>
                  <a:srgbClr val="595959"/>
                </a:solidFill>
              </a:rPr>
              <a:t>603 votes - 285 votants</a:t>
            </a:r>
          </a:p>
          <a:p>
            <a:pPr algn="ctr">
              <a:lnSpc>
                <a:spcPct val="100000"/>
              </a:lnSpc>
            </a:pPr>
            <a:endParaRPr lang="fr-FR" sz="3000" b="1" dirty="0">
              <a:solidFill>
                <a:srgbClr val="595959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fr-FR" sz="2000" b="1" dirty="0">
                <a:solidFill>
                  <a:srgbClr val="595959"/>
                </a:solidFill>
              </a:rPr>
              <a:t>48 partenaires</a:t>
            </a:r>
          </a:p>
          <a:p>
            <a:pPr algn="ctr">
              <a:lnSpc>
                <a:spcPct val="100000"/>
              </a:lnSpc>
            </a:pPr>
            <a:r>
              <a:rPr lang="fr-FR" sz="2000" dirty="0">
                <a:solidFill>
                  <a:srgbClr val="595959"/>
                </a:solidFill>
              </a:rPr>
              <a:t>20 bibliothèques -  16 collèges - 2 LEAP</a:t>
            </a:r>
          </a:p>
          <a:p>
            <a:endParaRPr lang="fr-FR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3CB9090-D28B-4517-BC6A-995DBC1DE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141" y="1177528"/>
            <a:ext cx="2944486" cy="429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BDC456C-B871-413F-AA2F-B2CE48E15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73" y="683194"/>
            <a:ext cx="3748570" cy="52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9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7FB036-25D2-4BD2-96D0-1B3FC2B2B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3138" y="220293"/>
            <a:ext cx="5359402" cy="5743698"/>
          </a:xfrm>
        </p:spPr>
        <p:txBody>
          <a:bodyPr>
            <a:noAutofit/>
          </a:bodyPr>
          <a:lstStyle/>
          <a:p>
            <a:endParaRPr lang="fr-FR" b="0" i="0" dirty="0">
              <a:solidFill>
                <a:srgbClr val="333333"/>
              </a:solidFill>
              <a:effectLst/>
              <a:latin typeface="OpenSans"/>
            </a:endParaRPr>
          </a:p>
          <a:p>
            <a:pPr algn="ctr"/>
            <a:r>
              <a:rPr lang="fr-FR" sz="5400" b="1" dirty="0">
                <a:solidFill>
                  <a:srgbClr val="595959"/>
                </a:solidFill>
              </a:rPr>
              <a:t>2019</a:t>
            </a:r>
          </a:p>
          <a:p>
            <a:pPr algn="ctr"/>
            <a:r>
              <a:rPr lang="fr-FR" sz="2000" dirty="0">
                <a:solidFill>
                  <a:srgbClr val="595959"/>
                </a:solidFill>
              </a:rPr>
              <a:t>le Prix a été décerné à </a:t>
            </a:r>
            <a:r>
              <a:rPr lang="fr-FR" sz="2400" b="1" dirty="0">
                <a:solidFill>
                  <a:srgbClr val="595959"/>
                </a:solidFill>
              </a:rPr>
              <a:t>Neal </a:t>
            </a:r>
            <a:r>
              <a:rPr lang="fr-FR" sz="2400" b="1" dirty="0" err="1">
                <a:solidFill>
                  <a:srgbClr val="595959"/>
                </a:solidFill>
              </a:rPr>
              <a:t>Shusterman</a:t>
            </a:r>
            <a:r>
              <a:rPr lang="fr-FR" sz="2400" b="1" dirty="0">
                <a:solidFill>
                  <a:srgbClr val="595959"/>
                </a:solidFill>
              </a:rPr>
              <a:t> </a:t>
            </a:r>
            <a:r>
              <a:rPr lang="fr-FR" sz="2000" dirty="0">
                <a:solidFill>
                  <a:srgbClr val="595959"/>
                </a:solidFill>
              </a:rPr>
              <a:t>pour</a:t>
            </a:r>
            <a:r>
              <a:rPr lang="fr-FR" sz="2000" b="1" dirty="0">
                <a:solidFill>
                  <a:srgbClr val="595959"/>
                </a:solidFill>
              </a:rPr>
              <a:t> </a:t>
            </a:r>
          </a:p>
          <a:p>
            <a:pPr algn="ctr"/>
            <a:endParaRPr lang="fr-FR" sz="2800" b="1" dirty="0">
              <a:solidFill>
                <a:srgbClr val="595959"/>
              </a:solidFill>
            </a:endParaRPr>
          </a:p>
          <a:p>
            <a:pPr algn="ctr"/>
            <a:r>
              <a:rPr lang="fr-FR" sz="2800" b="1" dirty="0">
                <a:solidFill>
                  <a:srgbClr val="595959"/>
                </a:solidFill>
              </a:rPr>
              <a:t>La Faucheuse</a:t>
            </a:r>
          </a:p>
          <a:p>
            <a:pPr algn="ctr"/>
            <a:r>
              <a:rPr lang="fr-FR" sz="2400" b="1" dirty="0">
                <a:solidFill>
                  <a:srgbClr val="595959"/>
                </a:solidFill>
              </a:rPr>
              <a:t>895 votes - 497 votants</a:t>
            </a:r>
          </a:p>
          <a:p>
            <a:pPr algn="ctr"/>
            <a:endParaRPr lang="fr-FR" sz="2000" b="1" dirty="0">
              <a:solidFill>
                <a:srgbClr val="595959"/>
              </a:solidFill>
            </a:endParaRPr>
          </a:p>
          <a:p>
            <a:pPr algn="ctr"/>
            <a:r>
              <a:rPr lang="fr-FR" sz="2000" b="1" dirty="0">
                <a:solidFill>
                  <a:srgbClr val="595959"/>
                </a:solidFill>
              </a:rPr>
              <a:t>49 partenaires</a:t>
            </a:r>
            <a:br>
              <a:rPr lang="fr-FR" sz="2000" b="1" dirty="0">
                <a:solidFill>
                  <a:srgbClr val="595959"/>
                </a:solidFill>
              </a:rPr>
            </a:br>
            <a:endParaRPr lang="fr-FR" sz="2000" b="1" dirty="0">
              <a:solidFill>
                <a:srgbClr val="595959"/>
              </a:solidFill>
            </a:endParaRPr>
          </a:p>
          <a:p>
            <a:pPr algn="ctr"/>
            <a:r>
              <a:rPr lang="fr-FR" sz="2000" dirty="0">
                <a:solidFill>
                  <a:srgbClr val="595959"/>
                </a:solidFill>
              </a:rPr>
              <a:t>20 bibliothèques - 18 collèges - 1 LEAP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C7AEBD2-96D6-47A5-B2EB-21BD328F9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3"/>
            <a:ext cx="3133451" cy="6858000"/>
          </a:xfrm>
          <a:prstGeom prst="rect">
            <a:avLst/>
          </a:prstGeom>
        </p:spPr>
      </p:pic>
      <p:pic>
        <p:nvPicPr>
          <p:cNvPr id="6146" name="Picture 2" descr="La Faucheuse - Tome 01 - La faucheuse - Neal Shusterman, Cécile Ardilly -  broché - Achat Livre ou ebook | fnac">
            <a:extLst>
              <a:ext uri="{FF2B5EF4-FFF2-40B4-BE49-F238E27FC236}">
                <a16:creationId xmlns:a16="http://schemas.microsoft.com/office/drawing/2014/main" id="{E5EAFACF-5DC5-456A-9E8B-29DACF404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1" r="20380"/>
          <a:stretch/>
        </p:blipFill>
        <p:spPr bwMode="auto">
          <a:xfrm>
            <a:off x="8782540" y="870563"/>
            <a:ext cx="2862535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3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C52663-9C27-4E0F-BEBA-9CF4D35CB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4409" y="928570"/>
            <a:ext cx="5171672" cy="5280816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>
                <a:solidFill>
                  <a:srgbClr val="595959"/>
                </a:solidFill>
              </a:rPr>
              <a:t>2020</a:t>
            </a:r>
          </a:p>
          <a:p>
            <a:pPr algn="ctr"/>
            <a:r>
              <a:rPr lang="fr-FR" sz="2000" dirty="0">
                <a:solidFill>
                  <a:srgbClr val="595959"/>
                </a:solidFill>
              </a:rPr>
              <a:t>le Prix a été décerné à </a:t>
            </a:r>
            <a:r>
              <a:rPr lang="fr-FR" sz="2400" b="1" dirty="0">
                <a:solidFill>
                  <a:srgbClr val="595959"/>
                </a:solidFill>
              </a:rPr>
              <a:t>Nathalie Bernard</a:t>
            </a:r>
            <a:r>
              <a:rPr lang="fr-FR" sz="2000" dirty="0">
                <a:solidFill>
                  <a:srgbClr val="595959"/>
                </a:solidFill>
              </a:rPr>
              <a:t> pour </a:t>
            </a:r>
          </a:p>
          <a:p>
            <a:pPr algn="ctr"/>
            <a:r>
              <a:rPr lang="fr-FR" sz="2800" b="1" dirty="0">
                <a:solidFill>
                  <a:srgbClr val="595959"/>
                </a:solidFill>
              </a:rPr>
              <a:t>Sauvages</a:t>
            </a:r>
          </a:p>
          <a:p>
            <a:pPr algn="ctr"/>
            <a:r>
              <a:rPr lang="fr-FR" sz="2400" b="1" dirty="0">
                <a:solidFill>
                  <a:srgbClr val="595959"/>
                </a:solidFill>
              </a:rPr>
              <a:t>853 votes - 391 votants</a:t>
            </a:r>
          </a:p>
          <a:p>
            <a:pPr algn="ctr"/>
            <a:endParaRPr lang="fr-FR" sz="5400" b="1" dirty="0">
              <a:solidFill>
                <a:srgbClr val="595959"/>
              </a:solidFill>
            </a:endParaRPr>
          </a:p>
          <a:p>
            <a:pPr algn="ctr"/>
            <a:r>
              <a:rPr lang="fr-FR" sz="2000" b="1" dirty="0">
                <a:solidFill>
                  <a:srgbClr val="595959"/>
                </a:solidFill>
              </a:rPr>
              <a:t>45 partenaires</a:t>
            </a:r>
          </a:p>
          <a:p>
            <a:pPr algn="ctr"/>
            <a:r>
              <a:rPr lang="fr-FR" sz="2000" dirty="0">
                <a:solidFill>
                  <a:srgbClr val="595959"/>
                </a:solidFill>
              </a:rPr>
              <a:t>21 bibliothèques - 22 collèges - 2 LEAP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49FDE18-3741-4987-B0A8-304BA8FAD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63"/>
            <a:ext cx="3044409" cy="6858000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A701E323-B046-429D-A356-142F7995F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081" y="218161"/>
            <a:ext cx="3810000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717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781CDC-5050-4040-9AEE-33C21B75E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38407" y="609600"/>
            <a:ext cx="5184977" cy="5278437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>
                <a:solidFill>
                  <a:srgbClr val="595959"/>
                </a:solidFill>
              </a:rPr>
              <a:t>2021</a:t>
            </a:r>
          </a:p>
          <a:p>
            <a:pPr algn="ctr"/>
            <a:r>
              <a:rPr lang="fr-FR" sz="2000" dirty="0">
                <a:solidFill>
                  <a:srgbClr val="595959"/>
                </a:solidFill>
              </a:rPr>
              <a:t>le Prix a été attribué à </a:t>
            </a:r>
            <a:r>
              <a:rPr lang="fr-FR" sz="2000" b="1" dirty="0">
                <a:solidFill>
                  <a:srgbClr val="595959"/>
                </a:solidFill>
              </a:rPr>
              <a:t>Delphine Bertholon </a:t>
            </a:r>
            <a:r>
              <a:rPr lang="fr-FR" sz="2000" dirty="0">
                <a:solidFill>
                  <a:srgbClr val="595959"/>
                </a:solidFill>
              </a:rPr>
              <a:t>pour </a:t>
            </a:r>
          </a:p>
          <a:p>
            <a:pPr algn="ctr"/>
            <a:endParaRPr lang="fr-FR" sz="2800" b="1" dirty="0">
              <a:solidFill>
                <a:srgbClr val="595959"/>
              </a:solidFill>
            </a:endParaRPr>
          </a:p>
          <a:p>
            <a:pPr algn="ctr"/>
            <a:r>
              <a:rPr lang="fr-FR" sz="2800" b="1" dirty="0">
                <a:solidFill>
                  <a:srgbClr val="595959"/>
                </a:solidFill>
              </a:rPr>
              <a:t>Celle qui marche la nuit</a:t>
            </a:r>
          </a:p>
          <a:p>
            <a:pPr algn="ctr"/>
            <a:r>
              <a:rPr lang="fr-FR" sz="2400" b="1" dirty="0">
                <a:solidFill>
                  <a:srgbClr val="595959"/>
                </a:solidFill>
              </a:rPr>
              <a:t>433 votants – 876 votes</a:t>
            </a:r>
          </a:p>
          <a:p>
            <a:pPr algn="ctr"/>
            <a:endParaRPr lang="fr-FR" sz="2000" dirty="0">
              <a:solidFill>
                <a:srgbClr val="595959"/>
              </a:solidFill>
            </a:endParaRPr>
          </a:p>
          <a:p>
            <a:pPr algn="ctr"/>
            <a:r>
              <a:rPr lang="fr-FR" sz="2000" b="1" dirty="0">
                <a:solidFill>
                  <a:srgbClr val="595959"/>
                </a:solidFill>
              </a:rPr>
              <a:t>52 partenaires</a:t>
            </a:r>
          </a:p>
          <a:p>
            <a:pPr algn="ctr"/>
            <a:r>
              <a:rPr lang="fr-FR" sz="2000" dirty="0">
                <a:solidFill>
                  <a:srgbClr val="595959"/>
                </a:solidFill>
              </a:rPr>
              <a:t>24 bibliothèques - 25 collèges - 3 LEAP</a:t>
            </a:r>
          </a:p>
          <a:p>
            <a:pPr algn="ctr"/>
            <a:endParaRPr lang="fr-FR" sz="2000" dirty="0">
              <a:solidFill>
                <a:srgbClr val="595959"/>
              </a:solidFill>
            </a:endParaRP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2D6A148-B828-41D5-BEFB-11BB4830B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3"/>
            <a:ext cx="3138407" cy="6858000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A625AA54-895D-4DC0-816C-19EDF6FFD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84" y="609600"/>
            <a:ext cx="3810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1754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330</Words>
  <Application>Microsoft Office PowerPoint</Application>
  <PresentationFormat>Grand écran</PresentationFormat>
  <Paragraphs>82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OpenSans</vt:lpstr>
      <vt:lpstr>Thème Office</vt:lpstr>
      <vt:lpstr>10 années   d’Histoires d’Ados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BREHERET Jeanne</dc:creator>
  <cp:lastModifiedBy>PIETE Evelyne</cp:lastModifiedBy>
  <cp:revision>23</cp:revision>
  <dcterms:created xsi:type="dcterms:W3CDTF">2022-06-24T12:35:06Z</dcterms:created>
  <dcterms:modified xsi:type="dcterms:W3CDTF">2022-09-07T13:53:26Z</dcterms:modified>
</cp:coreProperties>
</file>